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82" r:id="rId4"/>
    <p:sldId id="260" r:id="rId5"/>
    <p:sldId id="259" r:id="rId6"/>
    <p:sldId id="261" r:id="rId7"/>
    <p:sldId id="258" r:id="rId8"/>
    <p:sldId id="262" r:id="rId9"/>
    <p:sldId id="264" r:id="rId10"/>
    <p:sldId id="265" r:id="rId11"/>
    <p:sldId id="263" r:id="rId12"/>
    <p:sldId id="266" r:id="rId13"/>
    <p:sldId id="267" r:id="rId14"/>
    <p:sldId id="268" r:id="rId15"/>
    <p:sldId id="269" r:id="rId16"/>
    <p:sldId id="280" r:id="rId17"/>
    <p:sldId id="270" r:id="rId18"/>
    <p:sldId id="271" r:id="rId19"/>
    <p:sldId id="272" r:id="rId20"/>
    <p:sldId id="273" r:id="rId21"/>
    <p:sldId id="274" r:id="rId22"/>
    <p:sldId id="275" r:id="rId23"/>
    <p:sldId id="276" r:id="rId24"/>
    <p:sldId id="277" r:id="rId25"/>
    <p:sldId id="278" r:id="rId26"/>
    <p:sldId id="279" r:id="rId27"/>
    <p:sldId id="281" r:id="rId2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114" y="15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22.10.2024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22.10.2024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22.10.2024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22.10.2024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22.10.2024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22.10.2024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22.10.2024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22.10.2024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22.10.2024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22.10.2024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22.10.2024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22.10.2024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file:///F:\&#1074;&#1085;&#1077;&#1082;&#1083;&#1072;&#1089;&#1089;&#1085;&#1099;&#1077;%20&#1084;&#1077;&#1088;&#1086;&#1087;&#1088;&#1080;&#1103;&#1080;&#1090;&#1080;&#1103;\&#1069;&#1082;&#1086;&#1083;&#1086;&#1075;&#1080;&#1095;&#1077;&#1089;&#1082;&#1080;&#1081;%20&#1082;&#1072;&#1083;&#1077;&#1081;&#1076;&#1086;&#1089;&#1082;&#1086;&#1087;\mix_23s%20(audio-joiner.com).mp3" TargetMode="External"/><Relationship Id="rId1" Type="http://schemas.microsoft.com/office/2007/relationships/media" Target="file:///F:\&#1074;&#1085;&#1077;&#1082;&#1083;&#1072;&#1089;&#1089;&#1085;&#1099;&#1077;%20&#1084;&#1077;&#1088;&#1086;&#1087;&#1088;&#1080;&#1103;&#1080;&#1090;&#1080;&#1103;\&#1069;&#1082;&#1086;&#1083;&#1086;&#1075;&#1080;&#1095;&#1077;&#1089;&#1082;&#1080;&#1081;%20&#1082;&#1072;&#1083;&#1077;&#1081;&#1076;&#1086;&#1089;&#1082;&#1086;&#1087;\mix_23s%20(audio-joiner.com).mp3" TargetMode="External"/><Relationship Id="rId4" Type="http://schemas.openxmlformats.org/officeDocument/2006/relationships/image" Target="../media/image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file:///F:\&#1074;&#1085;&#1077;&#1082;&#1083;&#1072;&#1089;&#1089;&#1085;&#1099;&#1077;%20&#1084;&#1077;&#1088;&#1086;&#1087;&#1088;&#1080;&#1103;&#1080;&#1090;&#1080;&#1103;\&#1069;&#1082;&#1086;&#1083;&#1086;&#1075;&#1080;&#1095;&#1077;&#1089;&#1082;&#1080;&#1081;%20&#1082;&#1072;&#1083;&#1077;&#1081;&#1076;&#1086;&#1089;&#1082;&#1086;&#1087;\mix_23s%20(audio-joiner.com).mp3" TargetMode="External"/><Relationship Id="rId1" Type="http://schemas.microsoft.com/office/2007/relationships/media" Target="file:///F:\&#1074;&#1085;&#1077;&#1082;&#1083;&#1072;&#1089;&#1089;&#1085;&#1099;&#1077;%20&#1084;&#1077;&#1088;&#1086;&#1087;&#1088;&#1080;&#1103;&#1080;&#1090;&#1080;&#1103;\&#1069;&#1082;&#1086;&#1083;&#1086;&#1075;&#1080;&#1095;&#1077;&#1089;&#1082;&#1080;&#1081;%20&#1082;&#1072;&#1083;&#1077;&#1081;&#1076;&#1086;&#1089;&#1082;&#1086;&#1087;\mix_23s%20(audio-joiner.com).mp3" TargetMode="External"/><Relationship Id="rId5" Type="http://schemas.openxmlformats.org/officeDocument/2006/relationships/image" Target="../media/image8.png"/><Relationship Id="rId4" Type="http://schemas.openxmlformats.org/officeDocument/2006/relationships/image" Target="../media/image7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file:///F:\&#1074;&#1085;&#1077;&#1082;&#1083;&#1072;&#1089;&#1089;&#1085;&#1099;&#1077;%20&#1084;&#1077;&#1088;&#1086;&#1087;&#1088;&#1080;&#1103;&#1080;&#1090;&#1080;&#1103;\&#1069;&#1082;&#1086;&#1083;&#1086;&#1075;&#1080;&#1095;&#1077;&#1089;&#1082;&#1080;&#1081;%20&#1082;&#1072;&#1083;&#1077;&#1081;&#1076;&#1086;&#1089;&#1082;&#1086;&#1087;\mix_23s%20(audio-joiner.com).mp3" TargetMode="External"/><Relationship Id="rId1" Type="http://schemas.microsoft.com/office/2007/relationships/media" Target="file:///F:\&#1074;&#1085;&#1077;&#1082;&#1083;&#1072;&#1089;&#1089;&#1085;&#1099;&#1077;%20&#1084;&#1077;&#1088;&#1086;&#1087;&#1088;&#1080;&#1103;&#1080;&#1090;&#1080;&#1103;\&#1069;&#1082;&#1086;&#1083;&#1086;&#1075;&#1080;&#1095;&#1077;&#1089;&#1082;&#1080;&#1081;%20&#1082;&#1072;&#1083;&#1077;&#1081;&#1076;&#1086;&#1089;&#1082;&#1086;&#1087;\mix_23s%20(audio-joiner.com).mp3" TargetMode="External"/><Relationship Id="rId4" Type="http://schemas.openxmlformats.org/officeDocument/2006/relationships/image" Target="../media/image11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file:///F:\&#1074;&#1085;&#1077;&#1082;&#1083;&#1072;&#1089;&#1089;&#1085;&#1099;&#1077;%20&#1084;&#1077;&#1088;&#1086;&#1087;&#1088;&#1080;&#1103;&#1080;&#1090;&#1080;&#1103;\&#1069;&#1082;&#1086;&#1083;&#1086;&#1075;&#1080;&#1095;&#1077;&#1089;&#1082;&#1080;&#1081;%20&#1082;&#1072;&#1083;&#1077;&#1081;&#1076;&#1086;&#1089;&#1082;&#1086;&#1087;\mix_23s%20(audio-joiner.com).mp3" TargetMode="External"/><Relationship Id="rId1" Type="http://schemas.microsoft.com/office/2007/relationships/media" Target="file:///F:\&#1074;&#1085;&#1077;&#1082;&#1083;&#1072;&#1089;&#1089;&#1085;&#1099;&#1077;%20&#1084;&#1077;&#1088;&#1086;&#1087;&#1088;&#1080;&#1103;&#1080;&#1090;&#1080;&#1103;\&#1069;&#1082;&#1086;&#1083;&#1086;&#1075;&#1080;&#1095;&#1077;&#1089;&#1082;&#1080;&#1081;%20&#1082;&#1072;&#1083;&#1077;&#1081;&#1076;&#1086;&#1089;&#1082;&#1086;&#1087;\mix_23s%20(audio-joiner.com).mp3" TargetMode="External"/><Relationship Id="rId4" Type="http://schemas.openxmlformats.org/officeDocument/2006/relationships/image" Target="../media/image1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Экологический калейдоскоп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00034" y="3857628"/>
            <a:ext cx="7854696" cy="1752600"/>
          </a:xfrm>
        </p:spPr>
        <p:txBody>
          <a:bodyPr/>
          <a:lstStyle/>
          <a:p>
            <a:r>
              <a:rPr lang="ru-RU" dirty="0" smtClean="0"/>
              <a:t>Игра для учащихся 9-11 классов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7.Организм, изображенный на рисунке, в экосистеме является: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indent="-514350">
              <a:buAutoNum type="arabicParenR"/>
            </a:pPr>
            <a:r>
              <a:rPr lang="ru-RU" sz="3200" dirty="0" smtClean="0"/>
              <a:t>Продуцентом</a:t>
            </a:r>
          </a:p>
          <a:p>
            <a:pPr marL="514350" indent="-514350">
              <a:buAutoNum type="arabicParenR"/>
            </a:pPr>
            <a:r>
              <a:rPr lang="ru-RU" sz="3200" dirty="0" err="1" smtClean="0"/>
              <a:t>Консументом</a:t>
            </a:r>
            <a:r>
              <a:rPr lang="ru-RU" sz="3200" dirty="0" smtClean="0"/>
              <a:t> 1 порядка</a:t>
            </a:r>
          </a:p>
          <a:p>
            <a:pPr marL="514350" indent="-514350">
              <a:buAutoNum type="arabicParenR"/>
            </a:pPr>
            <a:r>
              <a:rPr lang="ru-RU" sz="3200" dirty="0" err="1" smtClean="0"/>
              <a:t>Консументом</a:t>
            </a:r>
            <a:r>
              <a:rPr lang="ru-RU" sz="3200" dirty="0" smtClean="0"/>
              <a:t> 2 порядка</a:t>
            </a:r>
          </a:p>
          <a:p>
            <a:pPr marL="514350" indent="-514350">
              <a:buAutoNum type="arabicParenR"/>
            </a:pPr>
            <a:r>
              <a:rPr lang="ru-RU" sz="3200" dirty="0" err="1" smtClean="0"/>
              <a:t>Редуцентом</a:t>
            </a:r>
            <a:endParaRPr lang="ru-RU" sz="3200" dirty="0"/>
          </a:p>
        </p:txBody>
      </p:sp>
      <p:pic>
        <p:nvPicPr>
          <p:cNvPr id="1026" name="Picture 2" descr="https://im0-tub-ru.yandex.net/i?id=0d3f634a9cebae9f3cb2e4282fbc5905&amp;n=1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429124" y="3714752"/>
            <a:ext cx="3524248" cy="281939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92867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 </a:t>
            </a:r>
            <a:r>
              <a:rPr lang="ru-RU" dirty="0" smtClean="0"/>
              <a:t>В какой среде обитания живет комар ?</a:t>
            </a:r>
            <a:r>
              <a:rPr lang="ru-RU" dirty="0" smtClean="0"/>
              <a:t> 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935480"/>
            <a:ext cx="8229600" cy="3136594"/>
          </a:xfrm>
        </p:spPr>
        <p:txBody>
          <a:bodyPr>
            <a:normAutofit fontScale="92500" lnSpcReduction="1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sz="4000" dirty="0" smtClean="0"/>
              <a:t>1) </a:t>
            </a:r>
            <a:r>
              <a:rPr lang="ru-RU" sz="4000" dirty="0" smtClean="0"/>
              <a:t>в водной среде;</a:t>
            </a:r>
            <a:r>
              <a:rPr lang="ru-RU" sz="4000" dirty="0" smtClean="0"/>
              <a:t> </a:t>
            </a:r>
            <a:br>
              <a:rPr lang="ru-RU" sz="4000" dirty="0" smtClean="0"/>
            </a:br>
            <a:r>
              <a:rPr lang="ru-RU" sz="4000" dirty="0" smtClean="0"/>
              <a:t>2) </a:t>
            </a:r>
            <a:r>
              <a:rPr lang="ru-RU" sz="4000" dirty="0" smtClean="0"/>
              <a:t>в почвенной среде;</a:t>
            </a:r>
            <a:r>
              <a:rPr lang="ru-RU" sz="4000" dirty="0" smtClean="0"/>
              <a:t> </a:t>
            </a:r>
            <a:br>
              <a:rPr lang="ru-RU" sz="4000" dirty="0" smtClean="0"/>
            </a:br>
            <a:r>
              <a:rPr lang="ru-RU" sz="4000" dirty="0" smtClean="0"/>
              <a:t> </a:t>
            </a:r>
            <a:br>
              <a:rPr lang="ru-RU" sz="4000" dirty="0" smtClean="0"/>
            </a:br>
            <a:r>
              <a:rPr lang="ru-RU" sz="4000" dirty="0" smtClean="0"/>
              <a:t>4) </a:t>
            </a:r>
            <a:r>
              <a:rPr lang="ru-RU" sz="4000" dirty="0" smtClean="0"/>
              <a:t>в организменной среде;</a:t>
            </a:r>
            <a:r>
              <a:rPr lang="ru-RU" sz="4000" dirty="0" smtClean="0"/>
              <a:t> </a:t>
            </a:r>
            <a:br>
              <a:rPr lang="ru-RU" sz="4000" dirty="0" smtClean="0"/>
            </a:br>
            <a:endParaRPr lang="ru-RU" sz="40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690968" y="3212976"/>
            <a:ext cx="7704856" cy="9848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dirty="0" smtClean="0">
                <a:solidFill>
                  <a:prstClr val="black"/>
                </a:solidFill>
              </a:rPr>
              <a:t>3) </a:t>
            </a:r>
            <a:r>
              <a:rPr lang="ru-RU" sz="4000" dirty="0">
                <a:solidFill>
                  <a:prstClr val="black"/>
                </a:solidFill>
              </a:rPr>
              <a:t>в</a:t>
            </a:r>
            <a:r>
              <a:rPr lang="ru-RU" sz="4000" dirty="0" smtClean="0">
                <a:solidFill>
                  <a:prstClr val="black"/>
                </a:solidFill>
              </a:rPr>
              <a:t> наземно-воздушной среде;</a:t>
            </a:r>
            <a:r>
              <a:rPr lang="ru-RU" sz="4000" dirty="0" smtClean="0">
                <a:solidFill>
                  <a:prstClr val="black"/>
                </a:solidFill>
              </a:rPr>
              <a:t> </a:t>
            </a:r>
            <a:br>
              <a:rPr lang="ru-RU" sz="4000" dirty="0" smtClean="0">
                <a:solidFill>
                  <a:prstClr val="black"/>
                </a:solidFill>
              </a:rPr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400" b="1" dirty="0" smtClean="0"/>
              <a:t>9.Какая из приведённых пищевых цепей составлена правильно? </a:t>
            </a:r>
            <a:r>
              <a:rPr lang="ru-RU" dirty="0" smtClean="0"/>
              <a:t> 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800" dirty="0" smtClean="0"/>
              <a:t> </a:t>
            </a:r>
            <a:r>
              <a:rPr lang="ru-RU" sz="2800" b="1" dirty="0" smtClean="0"/>
              <a:t>1)</a:t>
            </a:r>
            <a:r>
              <a:rPr lang="ru-RU" sz="2800" dirty="0" smtClean="0"/>
              <a:t> растение → насекомое → лягушка → змея</a:t>
            </a:r>
          </a:p>
          <a:p>
            <a:r>
              <a:rPr lang="ru-RU" sz="2800" dirty="0" smtClean="0"/>
              <a:t>   </a:t>
            </a:r>
            <a:r>
              <a:rPr lang="ru-RU" sz="2800" b="1" dirty="0" smtClean="0"/>
              <a:t>2)</a:t>
            </a:r>
            <a:r>
              <a:rPr lang="ru-RU" sz="2800" dirty="0" smtClean="0"/>
              <a:t> насекомое → растение → змея → лягушка</a:t>
            </a:r>
          </a:p>
          <a:p>
            <a:r>
              <a:rPr lang="ru-RU" sz="2800" dirty="0" smtClean="0"/>
              <a:t>   </a:t>
            </a:r>
            <a:r>
              <a:rPr lang="ru-RU" sz="2800" b="1" dirty="0" smtClean="0"/>
              <a:t>3)</a:t>
            </a:r>
            <a:r>
              <a:rPr lang="ru-RU" sz="2800" dirty="0" smtClean="0"/>
              <a:t> лягушка → змея → растение → насекомое</a:t>
            </a:r>
          </a:p>
          <a:p>
            <a:r>
              <a:rPr lang="ru-RU" sz="2800" dirty="0" smtClean="0"/>
              <a:t>   </a:t>
            </a:r>
            <a:r>
              <a:rPr lang="ru-RU" sz="2800" b="1" dirty="0" smtClean="0"/>
              <a:t>4)</a:t>
            </a:r>
            <a:r>
              <a:rPr lang="ru-RU" sz="2800" dirty="0" smtClean="0"/>
              <a:t> змея → лягушка → насекомое → растение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Раунд 3. Экология и химия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935480"/>
            <a:ext cx="8229600" cy="2922280"/>
          </a:xfrm>
        </p:spPr>
        <p:txBody>
          <a:bodyPr>
            <a:noAutofit/>
          </a:bodyPr>
          <a:lstStyle/>
          <a:p>
            <a:r>
              <a:rPr lang="ru-RU" sz="3200" dirty="0" smtClean="0"/>
              <a:t>Запишите формулы или названия веществ, опасных для человека (за каждое по 1 баллу) </a:t>
            </a:r>
          </a:p>
          <a:p>
            <a:r>
              <a:rPr lang="ru-RU" sz="3200" dirty="0" smtClean="0"/>
              <a:t>Укажите причину опасности или источник возникновения этого вещества в окружающей среде (по 1 баллу)</a:t>
            </a:r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Раунд 4. Экология и география.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u="sng" dirty="0" smtClean="0"/>
              <a:t>Нужно ответить на 5 вопросов.</a:t>
            </a:r>
          </a:p>
          <a:p>
            <a:pPr>
              <a:buNone/>
            </a:pPr>
            <a:r>
              <a:rPr lang="ru-RU" dirty="0" smtClean="0"/>
              <a:t>За правильный ответ  5 баллов</a:t>
            </a:r>
          </a:p>
          <a:p>
            <a:pPr>
              <a:buNone/>
            </a:pPr>
            <a:r>
              <a:rPr lang="ru-RU" dirty="0" smtClean="0"/>
              <a:t>Нет ответа  0 баллов.</a:t>
            </a:r>
          </a:p>
          <a:p>
            <a:pPr>
              <a:buNone/>
            </a:pPr>
            <a:r>
              <a:rPr lang="ru-RU" dirty="0" smtClean="0"/>
              <a:t>За неверный ответ  - 5 баллов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Вопрос 1.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На планете Земля находится 6 материков. Но в последнее время появился еще 1 остров- материк. Что это за материк?</a:t>
            </a:r>
          </a:p>
          <a:p>
            <a:endParaRPr lang="ru-RU" dirty="0" smtClean="0"/>
          </a:p>
        </p:txBody>
      </p:sp>
      <p:pic>
        <p:nvPicPr>
          <p:cNvPr id="7" name="mix_23s (audio-joiner.com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3416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128586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sz="6000" u="sng" dirty="0" smtClean="0"/>
              <a:t>Ответ</a:t>
            </a:r>
            <a:r>
              <a:rPr lang="ru-RU" dirty="0" smtClean="0"/>
              <a:t>: </a:t>
            </a:r>
            <a:r>
              <a:rPr lang="ru-RU" sz="5400" b="1" dirty="0" smtClean="0"/>
              <a:t>Мусорный (из мусора, тихоокеанское мусорное пятно)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Гигантский остров из мусора в Тихом океане еда, животные, факты, экологическая катастрофа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500042"/>
            <a:ext cx="8572560" cy="6215106"/>
          </a:xfrm>
          <a:prstGeom prst="rect">
            <a:avLst/>
          </a:prstGeom>
          <a:noFill/>
        </p:spPr>
      </p:pic>
      <p:pic>
        <p:nvPicPr>
          <p:cNvPr id="5" name="Picture 4" descr="Гигантский остров из мусора в Тихом океане еда, животные, факты, экологическая катастрофа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42852"/>
            <a:ext cx="8983675" cy="5176844"/>
          </a:xfrm>
          <a:prstGeom prst="rect">
            <a:avLst/>
          </a:prstGeom>
          <a:noFill/>
        </p:spPr>
      </p:pic>
      <p:pic>
        <p:nvPicPr>
          <p:cNvPr id="6" name="Picture 6" descr="Гигантский остров из мусора в Тихом океане еда, животные, факты, экологическая катастрофа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2143116"/>
            <a:ext cx="9300894" cy="395288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142852"/>
            <a:ext cx="8229600" cy="1143000"/>
          </a:xfrm>
        </p:spPr>
        <p:txBody>
          <a:bodyPr/>
          <a:lstStyle/>
          <a:p>
            <a:r>
              <a:rPr lang="ru-RU" dirty="0" smtClean="0"/>
              <a:t>2 вопрос.</a:t>
            </a:r>
            <a:endParaRPr lang="ru-RU" dirty="0"/>
          </a:p>
        </p:txBody>
      </p:sp>
      <p:sp>
        <p:nvSpPr>
          <p:cNvPr id="27650" name="AutoShape 2" descr="https://lenta.co/images/a/8a/fc/578b817d1facc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7652" name="AutoShape 4" descr="https://lenta.co/images/a/8a/fc/578b817d1facc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7653" name="Picture 5"/>
          <p:cNvPicPr>
            <a:picLocks noGrp="1" noChangeAspect="1" noChangeArrowheads="1"/>
          </p:cNvPicPr>
          <p:nvPr>
            <p:ph idx="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857224" y="2285992"/>
            <a:ext cx="7123840" cy="438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TextBox 6"/>
          <p:cNvSpPr txBox="1"/>
          <p:nvPr/>
        </p:nvSpPr>
        <p:spPr>
          <a:xfrm>
            <a:off x="357158" y="1214422"/>
            <a:ext cx="814393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Какое море практически исчезло из-за хозяйственной деятельности человека? </a:t>
            </a:r>
            <a:endParaRPr lang="ru-RU" sz="2800" dirty="0"/>
          </a:p>
        </p:txBody>
      </p:sp>
      <p:pic>
        <p:nvPicPr>
          <p:cNvPr id="8" name="mix_23s (audio-joiner.com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858148" y="1428736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3416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Ответ: Аральское (в Казахстане)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8674" name="Picture 2" descr="http://img.sooz.ru/posts/2011-06/1298152749_CHto_proishodit_kogda_ischezaet_more_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2000240"/>
            <a:ext cx="4786346" cy="4419394"/>
          </a:xfrm>
          <a:prstGeom prst="rect">
            <a:avLst/>
          </a:prstGeom>
          <a:noFill/>
        </p:spPr>
      </p:pic>
      <p:pic>
        <p:nvPicPr>
          <p:cNvPr id="28676" name="Picture 4" descr="http://morskoyotdyh.ru/fotokartinka/image-66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2184346"/>
            <a:ext cx="8739202" cy="404500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86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724648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Вопрос 3.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1500174"/>
            <a:ext cx="8229600" cy="4389120"/>
          </a:xfrm>
        </p:spPr>
        <p:txBody>
          <a:bodyPr>
            <a:normAutofit/>
          </a:bodyPr>
          <a:lstStyle/>
          <a:p>
            <a:pPr>
              <a:lnSpc>
                <a:spcPct val="80000"/>
              </a:lnSpc>
            </a:pPr>
            <a:r>
              <a:rPr lang="ru-RU" sz="2800" b="1" dirty="0" smtClean="0"/>
              <a:t>28 октября 2006, 14:17</a:t>
            </a:r>
            <a:endParaRPr lang="ru-RU" sz="2800" dirty="0" smtClean="0"/>
          </a:p>
          <a:p>
            <a:pPr>
              <a:lnSpc>
                <a:spcPct val="80000"/>
              </a:lnSpc>
            </a:pPr>
            <a:r>
              <a:rPr lang="ru-RU" sz="2400" dirty="0" smtClean="0">
                <a:latin typeface="+mj-lt"/>
              </a:rPr>
              <a:t>Остров </a:t>
            </a:r>
            <a:r>
              <a:rPr lang="ru-RU" sz="2400" dirty="0" err="1" smtClean="0">
                <a:latin typeface="+mj-lt"/>
              </a:rPr>
              <a:t>Маквари</a:t>
            </a:r>
            <a:r>
              <a:rPr lang="ru-RU" sz="2400" dirty="0" smtClean="0">
                <a:latin typeface="+mj-lt"/>
              </a:rPr>
              <a:t>, расположенный недалеко от Австралии, южнее Тасмании, находится под угрозой экологической катастрофы. Как сообщает ИТАР-ТАСС, согласно исследованию, проведенному Международным фондом защиты диких животных, такая ситуация сложилась благодаря нашествию неких диких животных, численность которых возросла за последние двадцать лет с 10 до 100 тысяч. Они сгрызли буквально под корень всю траву и кустарники, являющиеся убежищем для местных и перелетных птиц, разрушив тем самым экосистему острова.</a:t>
            </a:r>
          </a:p>
          <a:p>
            <a:endParaRPr lang="ru-RU" dirty="0"/>
          </a:p>
        </p:txBody>
      </p:sp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500034" y="5286388"/>
            <a:ext cx="7845428" cy="92333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dirty="0">
                <a:latin typeface="Arial" pitchFamily="34" charset="0"/>
              </a:rPr>
              <a:t>А все начиналось хорошо: 1859 году </a:t>
            </a:r>
            <a:r>
              <a:rPr lang="ru-RU" dirty="0" smtClean="0">
                <a:latin typeface="Arial" pitchFamily="34" charset="0"/>
              </a:rPr>
              <a:t>в </a:t>
            </a:r>
            <a:r>
              <a:rPr lang="ru-RU" dirty="0" err="1" smtClean="0">
                <a:latin typeface="Arial" pitchFamily="34" charset="0"/>
              </a:rPr>
              <a:t>АвстралииТом</a:t>
            </a:r>
            <a:r>
              <a:rPr lang="ru-RU" dirty="0" smtClean="0">
                <a:latin typeface="Arial" pitchFamily="34" charset="0"/>
              </a:rPr>
              <a:t> </a:t>
            </a:r>
            <a:r>
              <a:rPr lang="ru-RU" dirty="0" err="1" smtClean="0">
                <a:latin typeface="Arial" pitchFamily="34" charset="0"/>
              </a:rPr>
              <a:t>Остин</a:t>
            </a:r>
            <a:r>
              <a:rPr lang="ru-RU" dirty="0" smtClean="0">
                <a:latin typeface="Arial" pitchFamily="34" charset="0"/>
              </a:rPr>
              <a:t> выпустил в парк 24 этих животных, чтобы на них охотиться, а спустя </a:t>
            </a:r>
            <a:r>
              <a:rPr lang="ru-RU" dirty="0">
                <a:latin typeface="Arial" pitchFamily="34" charset="0"/>
              </a:rPr>
              <a:t>несколько лет животных стало столько, что хоть завались.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285720" y="714356"/>
            <a:ext cx="885828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 smtClean="0">
                <a:solidFill>
                  <a:srgbClr val="04617B"/>
                </a:solidFill>
                <a:latin typeface="Calibri"/>
                <a:ea typeface="+mj-ea"/>
                <a:cs typeface="+mj-cs"/>
              </a:rPr>
              <a:t>О каких  животных идет речь? </a:t>
            </a:r>
            <a:endParaRPr lang="ru-RU" sz="3600" dirty="0"/>
          </a:p>
        </p:txBody>
      </p:sp>
      <p:pic>
        <p:nvPicPr>
          <p:cNvPr id="6" name="mix_23s (audio-joiner.com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7858148" y="857232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23416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1 раунд. Экология как часть биологии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2468880"/>
            <a:ext cx="8229600" cy="4389120"/>
          </a:xfrm>
        </p:spPr>
        <p:txBody>
          <a:bodyPr/>
          <a:lstStyle/>
          <a:p>
            <a:r>
              <a:rPr lang="ru-RU" dirty="0" smtClean="0"/>
              <a:t>Экология – это ….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Ответ: Кролики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85728"/>
            <a:ext cx="8229600" cy="1143000"/>
          </a:xfrm>
        </p:spPr>
        <p:txBody>
          <a:bodyPr>
            <a:normAutofit/>
          </a:bodyPr>
          <a:lstStyle/>
          <a:p>
            <a:r>
              <a:rPr lang="ru-RU" dirty="0" smtClean="0"/>
              <a:t>Вопрос 4.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2786058"/>
            <a:ext cx="8229600" cy="2136462"/>
          </a:xfrm>
        </p:spPr>
        <p:txBody>
          <a:bodyPr/>
          <a:lstStyle/>
          <a:p>
            <a:r>
              <a:rPr lang="ru-RU" dirty="0" smtClean="0"/>
              <a:t>Это – смесь дыма с капельками воды и парами химических веществ.</a:t>
            </a:r>
          </a:p>
          <a:p>
            <a:r>
              <a:rPr lang="ru-RU" dirty="0" smtClean="0"/>
              <a:t>Эта смесь стала причиной гибели 12 тысяч человек в Лондоне в декабре 1952 года.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571472" y="1500174"/>
            <a:ext cx="7786742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5000" dirty="0" smtClean="0">
                <a:solidFill>
                  <a:srgbClr val="04617B"/>
                </a:solidFill>
                <a:latin typeface="Calibri"/>
                <a:ea typeface="+mj-ea"/>
                <a:cs typeface="+mj-cs"/>
              </a:rPr>
              <a:t>Как называется эта смесь?</a:t>
            </a:r>
            <a:br>
              <a:rPr lang="ru-RU" sz="5000" dirty="0" smtClean="0">
                <a:solidFill>
                  <a:srgbClr val="04617B"/>
                </a:solidFill>
                <a:latin typeface="Calibri"/>
                <a:ea typeface="+mj-ea"/>
                <a:cs typeface="+mj-cs"/>
              </a:rPr>
            </a:br>
            <a:endParaRPr lang="ru-RU" dirty="0"/>
          </a:p>
        </p:txBody>
      </p:sp>
      <p:pic>
        <p:nvPicPr>
          <p:cNvPr id="6" name="mix_23s (audio-joiner.com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7000892" y="857232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23416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Ответ: Смог.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9698" name="Picture 2" descr="Смог в Лондоне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00562" y="428604"/>
            <a:ext cx="4011589" cy="4857784"/>
          </a:xfrm>
          <a:prstGeom prst="rect">
            <a:avLst/>
          </a:prstGeom>
          <a:noFill/>
        </p:spPr>
      </p:pic>
      <p:pic>
        <p:nvPicPr>
          <p:cNvPr id="29700" name="Picture 4" descr="Смог над городом. Кузбасс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0" y="2428868"/>
            <a:ext cx="6664993" cy="414340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97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285728"/>
            <a:ext cx="8229600" cy="65321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Вопрос 5.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2071678"/>
            <a:ext cx="8229600" cy="4071966"/>
          </a:xfrm>
        </p:spPr>
        <p:txBody>
          <a:bodyPr>
            <a:normAutofit lnSpcReduction="10000"/>
          </a:bodyPr>
          <a:lstStyle/>
          <a:p>
            <a:r>
              <a:rPr lang="ru-RU" dirty="0" smtClean="0"/>
              <a:t>Это место представляет огромного размера пустыню,  получило  свое имя благодаря необычному месторасположению:  самое сухое, самое жаркое и самое низкое место на континенте. Средняя максимальная температура в июле достигает 46 °C, ночью опускается до 31 °C. Самое прохладное время — с конца ноября по февраль (5-20 °C). Самая высокая температура (56,7 °C) была зарегистрирована 10 июля  1913 года.  Это самая высокая температура, когда-либо зарегистрированная на Земле.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85720" y="857232"/>
            <a:ext cx="821056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 smtClean="0">
                <a:solidFill>
                  <a:srgbClr val="04617B"/>
                </a:solidFill>
                <a:latin typeface="Calibri"/>
                <a:ea typeface="+mj-ea"/>
                <a:cs typeface="+mj-cs"/>
              </a:rPr>
              <a:t>Как называется это место и где оно находится? </a:t>
            </a:r>
            <a:endParaRPr lang="ru-RU" sz="4000" b="1" dirty="0"/>
          </a:p>
        </p:txBody>
      </p:sp>
      <p:pic>
        <p:nvPicPr>
          <p:cNvPr id="5" name="mix_23s (audio-joiner.com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358214" y="642918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3416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357166"/>
            <a:ext cx="8229600" cy="1143000"/>
          </a:xfrm>
        </p:spPr>
        <p:txBody>
          <a:bodyPr/>
          <a:lstStyle/>
          <a:p>
            <a:r>
              <a:rPr lang="ru-RU" dirty="0" smtClean="0"/>
              <a:t>Ответ: Долина смерти, США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3794" name="AutoShape 2" descr="https://openreporter.ru/upload/iblock/f3c/f3c29a285fcc8db8907144da7794287b.jpg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379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1571612"/>
            <a:ext cx="7620000" cy="5064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Раунд 5. Экологические проблемы.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 smtClean="0"/>
          </a:p>
          <a:p>
            <a:r>
              <a:rPr lang="ru-RU" dirty="0" smtClean="0"/>
              <a:t>За 2 минуты напишите  как можно больше экологических проблем (по 1 баллу за каждое) и причины их возникновения (по 1 баллу).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Раунд 6. Экологическая листовка.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В течение 5 минут придумайте и нарисуйте листовку-обращение к жителям Николаевска </a:t>
            </a:r>
            <a:r>
              <a:rPr lang="ru-RU" smtClean="0"/>
              <a:t>на экологическую тему.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Игра закончена.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071538" y="2428868"/>
            <a:ext cx="5991961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Поздравляем</a:t>
            </a:r>
          </a:p>
          <a:p>
            <a:pPr algn="ctr"/>
            <a:r>
              <a:rPr lang="ru-RU" sz="54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 победителей!!!</a:t>
            </a:r>
            <a:endParaRPr lang="ru-RU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Раунд 2. Выбери ответ.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4000" b="1" dirty="0" smtClean="0"/>
              <a:t>1. Какой из перечисленных экологических факторов относят к абиотическим?</a:t>
            </a:r>
            <a:endParaRPr lang="ru-RU" sz="40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2071678"/>
            <a:ext cx="8229600" cy="5032062"/>
          </a:xfrm>
        </p:spPr>
        <p:txBody>
          <a:bodyPr/>
          <a:lstStyle/>
          <a:p>
            <a:r>
              <a:rPr lang="ru-RU" dirty="0" smtClean="0"/>
              <a:t>   </a:t>
            </a:r>
            <a:r>
              <a:rPr lang="ru-RU" b="1" dirty="0" smtClean="0"/>
              <a:t>1</a:t>
            </a:r>
            <a:r>
              <a:rPr lang="ru-RU" sz="3200" b="1" dirty="0" smtClean="0"/>
              <a:t>)</a:t>
            </a:r>
            <a:r>
              <a:rPr lang="ru-RU" sz="3200" dirty="0" smtClean="0"/>
              <a:t> падение метеорита в тайге</a:t>
            </a:r>
          </a:p>
          <a:p>
            <a:r>
              <a:rPr lang="ru-RU" sz="3200" dirty="0" smtClean="0"/>
              <a:t>   </a:t>
            </a:r>
            <a:r>
              <a:rPr lang="ru-RU" sz="3200" b="1" dirty="0" smtClean="0"/>
              <a:t>2)</a:t>
            </a:r>
            <a:r>
              <a:rPr lang="ru-RU" sz="3200" dirty="0" smtClean="0"/>
              <a:t> распашка степи с помощью плуга</a:t>
            </a:r>
          </a:p>
          <a:p>
            <a:r>
              <a:rPr lang="ru-RU" sz="3200" dirty="0" smtClean="0"/>
              <a:t>   </a:t>
            </a:r>
            <a:r>
              <a:rPr lang="ru-RU" sz="3200" b="1" dirty="0" smtClean="0"/>
              <a:t>3)</a:t>
            </a:r>
            <a:r>
              <a:rPr lang="ru-RU" sz="3200" dirty="0" smtClean="0"/>
              <a:t> развитие дизентерийной амёбы в кишечнике</a:t>
            </a:r>
          </a:p>
          <a:p>
            <a:r>
              <a:rPr lang="ru-RU" sz="3200" dirty="0" smtClean="0"/>
              <a:t>   </a:t>
            </a:r>
            <a:r>
              <a:rPr lang="ru-RU" sz="3200" b="1" dirty="0" smtClean="0"/>
              <a:t>4)</a:t>
            </a:r>
            <a:r>
              <a:rPr lang="ru-RU" sz="3200" dirty="0" smtClean="0"/>
              <a:t> сбор грибов в лесу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92867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sz="4000" b="1" dirty="0" smtClean="0"/>
              <a:t>2.Фактор, уровень которого приближается к пределам выносливости организма, называется</a:t>
            </a:r>
            <a:endParaRPr lang="ru-RU" sz="40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935480"/>
            <a:ext cx="8229600" cy="3208032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1</a:t>
            </a:r>
            <a:r>
              <a:rPr lang="ru-RU" sz="4000" dirty="0" smtClean="0"/>
              <a:t>) фатальным; </a:t>
            </a:r>
            <a:br>
              <a:rPr lang="ru-RU" sz="4000" dirty="0" smtClean="0"/>
            </a:br>
            <a:r>
              <a:rPr lang="ru-RU" sz="4000" dirty="0" smtClean="0"/>
              <a:t>2) экстраординарным; </a:t>
            </a:r>
            <a:br>
              <a:rPr lang="ru-RU" sz="4000" dirty="0" smtClean="0"/>
            </a:br>
            <a:r>
              <a:rPr lang="ru-RU" sz="4000" dirty="0" smtClean="0"/>
              <a:t>3) оптимальным; </a:t>
            </a:r>
            <a:br>
              <a:rPr lang="ru-RU" sz="4000" dirty="0" smtClean="0"/>
            </a:br>
            <a:endParaRPr lang="ru-RU" sz="40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714348" y="4286256"/>
            <a:ext cx="492921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dirty="0" smtClean="0">
                <a:solidFill>
                  <a:prstClr val="black"/>
                </a:solidFill>
              </a:rPr>
              <a:t>4) лимитирующим; 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600" dirty="0" smtClean="0"/>
              <a:t>3. Для какой среды жизни в наибольшей степени характерно относительное постоянство температуры?</a:t>
            </a:r>
            <a:endParaRPr lang="ru-RU" sz="3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2468880"/>
            <a:ext cx="8229600" cy="4389120"/>
          </a:xfrm>
        </p:spPr>
        <p:txBody>
          <a:bodyPr/>
          <a:lstStyle/>
          <a:p>
            <a:r>
              <a:rPr lang="ru-RU" dirty="0" smtClean="0"/>
              <a:t>  </a:t>
            </a:r>
            <a:r>
              <a:rPr lang="ru-RU" sz="4000" dirty="0" smtClean="0"/>
              <a:t> </a:t>
            </a:r>
          </a:p>
          <a:p>
            <a:r>
              <a:rPr lang="ru-RU" sz="4000" dirty="0" smtClean="0"/>
              <a:t>   </a:t>
            </a:r>
            <a:r>
              <a:rPr lang="ru-RU" sz="4000" b="1" dirty="0" smtClean="0"/>
              <a:t>2)</a:t>
            </a:r>
            <a:r>
              <a:rPr lang="ru-RU" sz="4000" dirty="0" smtClean="0"/>
              <a:t> почвенная</a:t>
            </a:r>
          </a:p>
          <a:p>
            <a:r>
              <a:rPr lang="ru-RU" sz="4000" dirty="0" smtClean="0"/>
              <a:t>   </a:t>
            </a:r>
            <a:r>
              <a:rPr lang="ru-RU" sz="4000" b="1" dirty="0" smtClean="0"/>
              <a:t>3)</a:t>
            </a:r>
            <a:r>
              <a:rPr lang="ru-RU" sz="4000" dirty="0" smtClean="0"/>
              <a:t> наземно-воздушная</a:t>
            </a:r>
          </a:p>
          <a:p>
            <a:r>
              <a:rPr lang="ru-RU" sz="4000" dirty="0" smtClean="0"/>
              <a:t>   </a:t>
            </a:r>
            <a:r>
              <a:rPr lang="ru-RU" sz="4000" b="1" dirty="0" smtClean="0"/>
              <a:t>4)</a:t>
            </a:r>
            <a:r>
              <a:rPr lang="ru-RU" sz="4000" dirty="0" smtClean="0"/>
              <a:t> водная</a:t>
            </a:r>
          </a:p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071538" y="2428868"/>
            <a:ext cx="721523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 smtClean="0">
                <a:solidFill>
                  <a:prstClr val="black"/>
                </a:solidFill>
              </a:rPr>
              <a:t>1)</a:t>
            </a:r>
            <a:r>
              <a:rPr lang="ru-RU" sz="4000" dirty="0" smtClean="0">
                <a:solidFill>
                  <a:prstClr val="black"/>
                </a:solidFill>
              </a:rPr>
              <a:t> </a:t>
            </a:r>
            <a:r>
              <a:rPr lang="ru-RU" sz="4000" dirty="0" err="1" smtClean="0">
                <a:solidFill>
                  <a:prstClr val="black"/>
                </a:solidFill>
              </a:rPr>
              <a:t>внутриорганизменная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1142984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4.Положительные взаимные воздействия организмов в природе – это: 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71472" y="2468880"/>
            <a:ext cx="4357718" cy="4389120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/>
            </a:r>
            <a:br>
              <a:rPr lang="ru-RU" dirty="0" smtClean="0"/>
            </a:br>
            <a:r>
              <a:rPr lang="ru-RU" sz="3600" dirty="0" smtClean="0"/>
              <a:t>1) нейтрализм; </a:t>
            </a:r>
            <a:br>
              <a:rPr lang="ru-RU" sz="3600" dirty="0" smtClean="0"/>
            </a:br>
            <a:r>
              <a:rPr lang="ru-RU" sz="3600" dirty="0" smtClean="0"/>
              <a:t> </a:t>
            </a:r>
            <a:br>
              <a:rPr lang="ru-RU" sz="3600" dirty="0" smtClean="0"/>
            </a:br>
            <a:r>
              <a:rPr lang="ru-RU" sz="3600" dirty="0" smtClean="0"/>
              <a:t>3) комменсализм; </a:t>
            </a:r>
            <a:br>
              <a:rPr lang="ru-RU" sz="3600" dirty="0" smtClean="0"/>
            </a:br>
            <a:r>
              <a:rPr lang="ru-RU" sz="3600" dirty="0" smtClean="0"/>
              <a:t>4) </a:t>
            </a:r>
            <a:r>
              <a:rPr lang="ru-RU" sz="3600" dirty="0" err="1" smtClean="0"/>
              <a:t>аменсализм</a:t>
            </a:r>
            <a:r>
              <a:rPr lang="ru-RU" sz="3600" dirty="0" smtClean="0"/>
              <a:t>; </a:t>
            </a:r>
            <a:endParaRPr lang="ru-RU" sz="36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822330" y="3500438"/>
            <a:ext cx="460692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 smtClean="0">
                <a:solidFill>
                  <a:prstClr val="black"/>
                </a:solidFill>
              </a:rPr>
              <a:t>2) мутуализм; 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5. Конкурентные отношения существуют между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935480"/>
            <a:ext cx="8229600" cy="2993718"/>
          </a:xfrm>
        </p:spPr>
        <p:txBody>
          <a:bodyPr/>
          <a:lstStyle/>
          <a:p>
            <a:r>
              <a:rPr lang="ru-RU" dirty="0" smtClean="0"/>
              <a:t>  </a:t>
            </a:r>
            <a:r>
              <a:rPr lang="ru-RU" sz="3600" dirty="0" smtClean="0"/>
              <a:t> </a:t>
            </a:r>
            <a:r>
              <a:rPr lang="ru-RU" sz="3600" b="1" dirty="0" smtClean="0"/>
              <a:t>1)</a:t>
            </a:r>
            <a:r>
              <a:rPr lang="ru-RU" sz="3600" dirty="0" smtClean="0"/>
              <a:t> синицами и ястребами</a:t>
            </a:r>
          </a:p>
          <a:p>
            <a:r>
              <a:rPr lang="ru-RU" sz="3600" dirty="0" smtClean="0"/>
              <a:t>   </a:t>
            </a:r>
            <a:r>
              <a:rPr lang="ru-RU" sz="3600" b="1" dirty="0" smtClean="0"/>
              <a:t>2)</a:t>
            </a:r>
            <a:r>
              <a:rPr lang="ru-RU" sz="3600" dirty="0" smtClean="0"/>
              <a:t> клещами и собаками</a:t>
            </a:r>
          </a:p>
          <a:p>
            <a:r>
              <a:rPr lang="ru-RU" sz="3600" dirty="0" smtClean="0"/>
              <a:t>   </a:t>
            </a:r>
            <a:r>
              <a:rPr lang="ru-RU" sz="3600" b="1" dirty="0" smtClean="0"/>
              <a:t>3)</a:t>
            </a:r>
            <a:r>
              <a:rPr lang="ru-RU" sz="3600" dirty="0" smtClean="0"/>
              <a:t> акулами и усатыми китами</a:t>
            </a:r>
          </a:p>
          <a:p>
            <a:r>
              <a:rPr lang="ru-RU" sz="3600" dirty="0" smtClean="0"/>
              <a:t>   </a:t>
            </a:r>
            <a:r>
              <a:rPr lang="ru-RU" sz="3600" b="1" dirty="0" smtClean="0"/>
              <a:t>4)</a:t>
            </a:r>
            <a:r>
              <a:rPr lang="ru-RU" sz="3600" dirty="0" smtClean="0"/>
              <a:t> окунями и щуками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000" dirty="0" smtClean="0"/>
              <a:t>6. Совокупность особей одного вида, единого происхождения, занимающую определённый участок, называют </a:t>
            </a:r>
            <a:endParaRPr lang="ru-RU" sz="40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935480"/>
            <a:ext cx="8229600" cy="2850842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/>
            </a:r>
            <a:br>
              <a:rPr lang="ru-RU" dirty="0" smtClean="0"/>
            </a:br>
            <a:r>
              <a:rPr lang="ru-RU" sz="3600" dirty="0" smtClean="0"/>
              <a:t> </a:t>
            </a:r>
            <a:br>
              <a:rPr lang="ru-RU" sz="3600" dirty="0" smtClean="0"/>
            </a:br>
            <a:r>
              <a:rPr lang="ru-RU" sz="3600" dirty="0" smtClean="0"/>
              <a:t>2) сообществом; </a:t>
            </a:r>
            <a:br>
              <a:rPr lang="ru-RU" sz="3600" dirty="0" smtClean="0"/>
            </a:br>
            <a:r>
              <a:rPr lang="ru-RU" sz="3600" dirty="0" smtClean="0"/>
              <a:t>3) биомом; </a:t>
            </a:r>
            <a:br>
              <a:rPr lang="ru-RU" sz="3600" dirty="0" smtClean="0"/>
            </a:br>
            <a:r>
              <a:rPr lang="ru-RU" sz="3600" dirty="0" smtClean="0"/>
              <a:t>4) экосистемой; </a:t>
            </a:r>
            <a:endParaRPr lang="ru-RU" sz="36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785786" y="2282603"/>
            <a:ext cx="358935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 smtClean="0">
                <a:solidFill>
                  <a:prstClr val="black"/>
                </a:solidFill>
              </a:rPr>
              <a:t>1) популяцией; 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289</TotalTime>
  <Words>543</Words>
  <Application>Microsoft Office PowerPoint</Application>
  <PresentationFormat>Экран (4:3)</PresentationFormat>
  <Paragraphs>80</Paragraphs>
  <Slides>27</Slides>
  <Notes>0</Notes>
  <HiddenSlides>0</HiddenSlides>
  <MMClips>5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32" baseType="lpstr">
      <vt:lpstr>Arial</vt:lpstr>
      <vt:lpstr>Calibri</vt:lpstr>
      <vt:lpstr>Constantia</vt:lpstr>
      <vt:lpstr>Wingdings 2</vt:lpstr>
      <vt:lpstr>Поток</vt:lpstr>
      <vt:lpstr>Экологический калейдоскоп</vt:lpstr>
      <vt:lpstr>1 раунд. Экология как часть биологии</vt:lpstr>
      <vt:lpstr>Раунд 2. Выбери ответ.</vt:lpstr>
      <vt:lpstr>1. Какой из перечисленных экологических факторов относят к абиотическим?</vt:lpstr>
      <vt:lpstr>2.Фактор, уровень которого приближается к пределам выносливости организма, называется</vt:lpstr>
      <vt:lpstr>3. Для какой среды жизни в наибольшей степени характерно относительное постоянство температуры?</vt:lpstr>
      <vt:lpstr>4.Положительные взаимные воздействия организмов в природе – это: </vt:lpstr>
      <vt:lpstr>5. Конкурентные отношения существуют между</vt:lpstr>
      <vt:lpstr>6. Совокупность особей одного вида, единого происхождения, занимающую определённый участок, называют </vt:lpstr>
      <vt:lpstr>7.Организм, изображенный на рисунке, в экосистеме является:</vt:lpstr>
      <vt:lpstr> В какой среде обитания живет комар ? </vt:lpstr>
      <vt:lpstr>9.Какая из приведённых пищевых цепей составлена правильно?  </vt:lpstr>
      <vt:lpstr>Раунд 3. Экология и химия</vt:lpstr>
      <vt:lpstr>Раунд 4. Экология и география.</vt:lpstr>
      <vt:lpstr>Вопрос 1.</vt:lpstr>
      <vt:lpstr>Ответ: Мусорный (из мусора, тихоокеанское мусорное пятно)</vt:lpstr>
      <vt:lpstr>2 вопрос.</vt:lpstr>
      <vt:lpstr>Ответ: Аральское (в Казахстане)</vt:lpstr>
      <vt:lpstr>Вопрос 3. </vt:lpstr>
      <vt:lpstr>Ответ: Кролики</vt:lpstr>
      <vt:lpstr>Вопрос 4. </vt:lpstr>
      <vt:lpstr>Ответ: Смог.</vt:lpstr>
      <vt:lpstr>Вопрос 5. </vt:lpstr>
      <vt:lpstr>Ответ: Долина смерти, США </vt:lpstr>
      <vt:lpstr>Раунд 5. Экологические проблемы.</vt:lpstr>
      <vt:lpstr>Раунд 6. Экологическая листовка.</vt:lpstr>
      <vt:lpstr>Игра закончена.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Экологи</dc:title>
  <dc:creator>User</dc:creator>
  <cp:lastModifiedBy>хороший николай</cp:lastModifiedBy>
  <cp:revision>33</cp:revision>
  <dcterms:created xsi:type="dcterms:W3CDTF">2017-10-22T12:38:43Z</dcterms:created>
  <dcterms:modified xsi:type="dcterms:W3CDTF">2024-10-22T20:26:07Z</dcterms:modified>
</cp:coreProperties>
</file>